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56" r:id="rId3"/>
    <p:sldId id="286" r:id="rId4"/>
    <p:sldId id="290" r:id="rId5"/>
    <p:sldId id="257" r:id="rId6"/>
    <p:sldId id="279" r:id="rId7"/>
    <p:sldId id="258" r:id="rId8"/>
    <p:sldId id="285" r:id="rId9"/>
    <p:sldId id="259" r:id="rId10"/>
    <p:sldId id="260" r:id="rId11"/>
    <p:sldId id="261" r:id="rId12"/>
    <p:sldId id="262" r:id="rId13"/>
    <p:sldId id="263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07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EBD8A9-8347-4FF0-BE8E-30D4FF98E10F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D99206-3929-4716-AF9D-7C1D8C249C1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9042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D99206-3929-4716-AF9D-7C1D8C249C1C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8676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E810B7-EEE2-BDF4-E9D7-B8AA0F6FA5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12012FE-974C-13DC-30D1-5579E8C466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763AF46-F8EF-20F2-A3D8-51B102459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D6C3-0860-4FF0-A17A-411B201D66CA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5038BC0-F3DF-FCF7-FB73-48F97A5F8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713E17-8995-7C3E-CE28-2D3E468F1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A597-2F14-43B4-9B69-DE7518517C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2938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2B80D6-467D-B5D0-F93B-AC1FB1174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D58BAA3-C7F6-F80B-AF9E-60F94006A0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30C08EA-C9C3-0ACE-F68D-A229C6C45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D6C3-0860-4FF0-A17A-411B201D66CA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0379D9E-D25E-5D2F-A295-4D2A7A852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50323F9-328F-94F0-746A-5C86E4727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A597-2F14-43B4-9B69-DE7518517C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5397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70604E1C-5ABD-6C89-837B-A758B0F425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A75555-E30C-1E8B-816D-F48201FD3B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D02A416-58AF-3DA2-DABF-903540995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D6C3-0860-4FF0-A17A-411B201D66CA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381D1BB-5091-93A8-B083-736C76151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C25CA9A-677C-24BE-0997-999D54110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A597-2F14-43B4-9B69-DE7518517C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40728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71384C-B92A-EF59-69EF-C5EC9D162B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2EBD81D-004F-0B4F-48A3-02CB93839D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A3FFB84-6591-FE21-9444-AC8107C35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72A04-089F-4638-8A36-F448002AA7B1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8E1AE5C-14EB-27EF-9766-E611DE1A3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A8BD2C7-7B23-08CE-60B8-7E3393851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71296-3A1C-449E-8D1A-6D9E3136C1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25881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68EF88-AE59-4BC2-9554-175A8CFC8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1B21828-6D85-D570-60E8-B928F7919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6ED30C0-3C5B-FC66-F6BB-00B681884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72A04-089F-4638-8A36-F448002AA7B1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40E39C-9D3D-E754-EF0E-92B10367D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CBF9AD9-54AD-01F5-3F07-635AC99BC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71296-3A1C-449E-8D1A-6D9E3136C1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17737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B5C3EA-DC89-803C-9D38-16C509622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D14B94E-429F-7A29-7CAD-5EB5AC6E51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F601462-F581-75C2-326E-50B816745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72A04-089F-4638-8A36-F448002AA7B1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2C38BD1-FD6E-7B93-2627-6F9654955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F14BAA3-0CC6-8F85-B467-B44AA818A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71296-3A1C-449E-8D1A-6D9E3136C1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44512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44007A-432F-E1EE-81D5-D10B0CFFE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C320083-B5AF-626F-6FEC-E93D1BE543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7746DE0-76BA-5E48-0E3C-A699932E82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1B12363-E4A8-EF7F-3523-4FB6F49F1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72A04-089F-4638-8A36-F448002AA7B1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3F8772C-C49B-8888-3AC5-1D977A59B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FD4214E-F4C2-920F-E071-EA780E14A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71296-3A1C-449E-8D1A-6D9E3136C1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54005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BAA026-A20B-AB69-3D76-5960412FD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C7F89D-172D-170E-2FF5-166FCF203C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81AD2A6-CD7E-9D51-8D2A-6C1C40B0E4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78B3282-2266-EE5F-C53E-FA7F4D36A8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D480F54-E490-0DAF-2334-970C5CAD7F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26FA7D3-7A37-62B1-B6C4-32E6228EBA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72A04-089F-4638-8A36-F448002AA7B1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E5DC23B1-3B06-8598-57BA-7415ADED1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EE79DB6-D970-65ED-5D83-6200644C6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71296-3A1C-449E-8D1A-6D9E3136C1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80318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74CBB0-6401-8A37-5D04-200944406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C286D4E-BD98-A42F-38CF-271ADFB5B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72A04-089F-4638-8A36-F448002AA7B1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584545E-E642-88CC-5D0D-203D0C046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D6E547A-036F-AE75-E6E6-A50A53E11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71296-3A1C-449E-8D1A-6D9E3136C1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10977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533F91D-6C29-880D-78A7-20A78679F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72A04-089F-4638-8A36-F448002AA7B1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7F01E85-96AA-C343-5DC0-6E73239F7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B6D227-3CD1-6222-86D1-316BAA9B8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71296-3A1C-449E-8D1A-6D9E3136C1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9902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344CEE-1773-3D63-F728-534BDEEC2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41791C0-96D7-FE4B-67C9-83C224000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9972DBF-25A9-DBAC-748D-FEE99C30A7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F5752E7-A675-F030-F550-6A51D33C0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72A04-089F-4638-8A36-F448002AA7B1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0961583-EB9A-1A9A-40DB-898EFDE63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3B821A0-E106-4AFB-6F0E-0B4D8BC89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71296-3A1C-449E-8D1A-6D9E3136C1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5695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A6EE82-C851-EAD9-4636-8775C509C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C1EFB6C-BAEC-489F-6A73-857D066278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77BE02A-692F-267D-9702-B3F3B34B4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D6C3-0860-4FF0-A17A-411B201D66CA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4BD49D4-FCC9-88C9-53BC-991C24C1A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41EA15-E72D-5815-1F81-09338896B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A597-2F14-43B4-9B69-DE7518517C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72511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EF2CC6-A1BA-8DCB-04DF-D0C2A6661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A45BCC4-17AD-5E5A-2822-478857DB9E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0DFF4A7-1184-75E6-A4BA-4074069759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D7FFAC3-A8BD-9811-1AB0-45EC2A528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72A04-089F-4638-8A36-F448002AA7B1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782F7FB-1FFD-3613-EC0D-DD1DEBFD1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67E4EC4-BB6A-6354-2CC1-EEEF3DC3D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71296-3A1C-449E-8D1A-6D9E3136C1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88767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0341B4-3B38-A5E6-F16C-72BFE51F7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4DF797C-D1CA-5796-9D33-A8F0FAC9FB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BE920C-A34D-791B-25DF-1C3C60247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72A04-089F-4638-8A36-F448002AA7B1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5F4A048-8675-8306-3DE2-35C7EE175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9B934EE-7FE8-2049-6577-89901B709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71296-3A1C-449E-8D1A-6D9E3136C1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23782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765C9C22-AC0C-8952-DEC6-329F733759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DF828F0-4F9D-AD10-8D97-86F651DECB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04A1C83-0600-0C04-F58E-7B593CA4B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72A04-089F-4638-8A36-F448002AA7B1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8DB0647-54CD-D6F6-0005-1ABEAB48B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5B04C89-F075-09B8-5640-7DBB2F51D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71296-3A1C-449E-8D1A-6D9E3136C1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4093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EC9BD3-A62B-DBEE-FAEE-81014E88B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05B4B56-9DAD-C888-360E-516ABDFD41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FF475C3-A5EC-A3B3-84B4-C469310D8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D6C3-0860-4FF0-A17A-411B201D66CA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999E40F-4A4F-F472-196B-E630022F5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437BF2A-396C-16FE-7936-E06C1E8C5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A597-2F14-43B4-9B69-DE7518517C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498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7A729A-4902-2459-DE44-F274A138C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2C56DDF-1168-3C24-1F10-994C2F138E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D96A4A4-C7B8-FF06-39DA-339F65421E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B1C22ED-60E7-5BD1-4466-A157884B8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D6C3-0860-4FF0-A17A-411B201D66CA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B2F0AA6-31E6-94E3-2365-0DDDBA220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E0EBAF2-D1E2-C652-6FE4-C63A001B1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A597-2F14-43B4-9B69-DE7518517C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0727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1DBA05-8AE1-A62B-B70A-5DEEB79DB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60143B-9A16-ADF4-DF09-2806886FAC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B118CFC-8C59-12E2-D833-D794EFA1EC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74B7419-C074-909B-76B7-D3570E4AC9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EA5F1F4-CFC4-53DC-E522-05E940B7AA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625071D-34C3-3AFF-63C3-D68009185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D6C3-0860-4FF0-A17A-411B201D66CA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2FA39CC-A9F5-43EB-25C6-0B1251E9A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BF87C8F-C7B0-FB04-3634-CFED314EB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A597-2F14-43B4-9B69-DE7518517C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2567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EB917E-969C-EBDE-93EC-57A7F4C44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103095F-45BF-A4D5-C0E3-90B78D250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D6C3-0860-4FF0-A17A-411B201D66CA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B9E3B65-47F6-571B-2081-54E70F2AC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2B299C9-39A1-754B-565D-103736524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A597-2F14-43B4-9B69-DE7518517C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0683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D4F1433D-571A-C790-B128-DFF48800C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D6C3-0860-4FF0-A17A-411B201D66CA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0FF6184-302F-3FE0-B041-7D769B160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1A32432-8D92-77D0-51CC-A516662A3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A597-2F14-43B4-9B69-DE7518517C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1436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98D3ED-B667-3E41-74D1-7DBE87AC3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EA4461D-2696-3E74-D20A-342832F9CD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977C15D-CC55-F899-F336-83AAAB700A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EC99EB1-EE12-2B74-6B4A-937CB98BB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D6C3-0860-4FF0-A17A-411B201D66CA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02A3906-11A3-251B-8945-5291547DB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72B8E04-83EF-AD17-4436-511B87F14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A597-2F14-43B4-9B69-DE7518517C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8087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C27D2B-C05E-41F5-80FD-C7C600455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4C94587-AA45-CF34-3C3D-FE5EB3C8D0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C2C76E-8696-07CB-F5B9-270530B01F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8A874A6-648C-2CA5-BE17-6A6621FE2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5D6C3-0860-4FF0-A17A-411B201D66CA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9222AA6-4715-C6ED-0426-1110286E3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1CF0830-3FF3-52C0-D39C-842265CFA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A597-2F14-43B4-9B69-DE7518517CE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2748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07ABCF7-1276-E44D-A1AB-F3F495886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0F3A24C-D7AC-0E2B-A996-BBE808393B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BA29ACE-6175-A205-402B-E596E0978D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875D6C3-0860-4FF0-A17A-411B201D66CA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52F0FE-E3A2-F1EA-C8F7-7A1721B416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FF6807F-96B0-1506-E8F0-1BC9CD2AF6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3F3A597-2F14-43B4-9B69-DE7518517CEE}" type="slidenum">
              <a:rPr lang="fr-FR" smtClean="0"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BE7398C-A11E-4A9C-29B8-2D73836E433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733" y="5015882"/>
            <a:ext cx="1362115" cy="1633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402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2112959-64F5-4850-3E3D-737DAFE6C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F081449-159A-FD08-A61F-FD2FE7FBE7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A0BDB1-4885-C7AE-E308-F8D14883A0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472A04-089F-4638-8A36-F448002AA7B1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F493943-DF64-B7DD-7D86-8F51CA4D54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B3C9A14-C9B1-E07D-6582-B956AA6548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1771296-3A1C-449E-8D1A-6D9E3136C1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1511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marches-simplifiees.fr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demarches-simplifiees.fr/" TargetMode="Externa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marches-simplifiees.fr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marches-simplifiees.fr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6DA9DF9-31F7-4056-B42E-878CC9241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621A1507-0604-3B69-924C-2C050AFAA1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8" y="643467"/>
            <a:ext cx="4620584" cy="4567137"/>
          </a:xfrm>
        </p:spPr>
        <p:txBody>
          <a:bodyPr>
            <a:normAutofit/>
          </a:bodyPr>
          <a:lstStyle/>
          <a:p>
            <a:pPr algn="l"/>
            <a:r>
              <a:rPr lang="fr-FR" sz="3100" b="1" dirty="0"/>
              <a:t>Demande d'autorisation individuelle de destruction du Grand Cormoran (</a:t>
            </a:r>
            <a:r>
              <a:rPr lang="fr-FR" sz="3100" b="1" dirty="0" err="1"/>
              <a:t>Phalacrocorax</a:t>
            </a:r>
            <a:r>
              <a:rPr lang="fr-FR" sz="3100" b="1" dirty="0"/>
              <a:t> </a:t>
            </a:r>
            <a:r>
              <a:rPr lang="fr-FR" sz="3100" b="1" dirty="0" err="1"/>
              <a:t>carbosinensis</a:t>
            </a:r>
            <a:r>
              <a:rPr lang="fr-FR" sz="3100" b="1" dirty="0"/>
              <a:t>) dans le département de la Somme au titre de la campagne 2026-2027</a:t>
            </a:r>
            <a:br>
              <a:rPr lang="fr-FR" sz="3100" b="1" dirty="0"/>
            </a:br>
            <a:endParaRPr lang="fr-FR" sz="31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1831C82-BC63-A89C-0E35-BA2AF4878B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395" r="17395"/>
          <a:stretch>
            <a:fillRect/>
          </a:stretch>
        </p:blipFill>
        <p:spPr>
          <a:xfrm>
            <a:off x="6343515" y="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08249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66DDCE-C019-ECE1-046A-EC7C05D4D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DBF556AB-026C-9253-DEFF-99EF6098610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8873" r="27939"/>
          <a:stretch>
            <a:fillRect/>
          </a:stretch>
        </p:blipFill>
        <p:spPr>
          <a:xfrm>
            <a:off x="4003128" y="0"/>
            <a:ext cx="5874298" cy="6858000"/>
          </a:xfrm>
          <a:prstGeom prst="rect">
            <a:avLst/>
          </a:prstGeom>
        </p:spPr>
      </p:pic>
      <p:sp>
        <p:nvSpPr>
          <p:cNvPr id="2" name="Titre 2">
            <a:extLst>
              <a:ext uri="{FF2B5EF4-FFF2-40B4-BE49-F238E27FC236}">
                <a16:creationId xmlns:a16="http://schemas.microsoft.com/office/drawing/2014/main" id="{DE3A837A-19B5-B7C8-9380-AC28653E1F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176" y="1628775"/>
            <a:ext cx="3933824" cy="4010025"/>
          </a:xfrm>
        </p:spPr>
        <p:txBody>
          <a:bodyPr>
            <a:normAutofit fontScale="90000"/>
          </a:bodyPr>
          <a:lstStyle/>
          <a:p>
            <a:pPr algn="l"/>
            <a:r>
              <a:rPr lang="fr-FR" sz="2400" b="1" dirty="0">
                <a:solidFill>
                  <a:srgbClr val="FF0000"/>
                </a:solidFill>
              </a:rPr>
              <a:t>Compléter les formulaires</a:t>
            </a:r>
            <a:br>
              <a:rPr lang="fr-FR" sz="2400" b="1" dirty="0">
                <a:solidFill>
                  <a:srgbClr val="FF0000"/>
                </a:solidFill>
              </a:rPr>
            </a:br>
            <a:br>
              <a:rPr lang="fr-FR" sz="2400" b="1" dirty="0">
                <a:solidFill>
                  <a:srgbClr val="FF0000"/>
                </a:solidFill>
              </a:rPr>
            </a:br>
            <a:r>
              <a:rPr lang="fr-FR" sz="2400" b="1" dirty="0">
                <a:solidFill>
                  <a:srgbClr val="FF0000"/>
                </a:solidFill>
              </a:rPr>
              <a:t>A sélectionner la fonction</a:t>
            </a:r>
            <a:br>
              <a:rPr lang="fr-FR" sz="2400" b="1" dirty="0">
                <a:solidFill>
                  <a:srgbClr val="FF0000"/>
                </a:solidFill>
              </a:rPr>
            </a:br>
            <a:br>
              <a:rPr lang="fr-FR" sz="2400" b="1" dirty="0">
                <a:solidFill>
                  <a:srgbClr val="FF0000"/>
                </a:solidFill>
              </a:rPr>
            </a:br>
            <a:r>
              <a:rPr lang="fr-FR" sz="2400" b="1" dirty="0">
                <a:solidFill>
                  <a:srgbClr val="FF0000"/>
                </a:solidFill>
              </a:rPr>
              <a:t>OFB</a:t>
            </a:r>
            <a:br>
              <a:rPr lang="fr-FR" sz="2400" b="1" dirty="0">
                <a:solidFill>
                  <a:srgbClr val="FF0000"/>
                </a:solidFill>
              </a:rPr>
            </a:br>
            <a:br>
              <a:rPr lang="fr-FR" sz="2400" b="1" dirty="0">
                <a:solidFill>
                  <a:srgbClr val="FF0000"/>
                </a:solidFill>
              </a:rPr>
            </a:br>
            <a:r>
              <a:rPr lang="fr-FR" sz="2400" b="1" dirty="0">
                <a:solidFill>
                  <a:srgbClr val="FF0000"/>
                </a:solidFill>
              </a:rPr>
              <a:t>Lieutenants de louveterie</a:t>
            </a:r>
            <a:br>
              <a:rPr lang="fr-FR" sz="2400" b="1" dirty="0">
                <a:solidFill>
                  <a:srgbClr val="FF0000"/>
                </a:solidFill>
              </a:rPr>
            </a:br>
            <a:br>
              <a:rPr lang="fr-FR" sz="2400" b="1" dirty="0">
                <a:solidFill>
                  <a:srgbClr val="FF0000"/>
                </a:solidFill>
              </a:rPr>
            </a:br>
            <a:r>
              <a:rPr lang="fr-FR" sz="2400" b="1" dirty="0">
                <a:solidFill>
                  <a:srgbClr val="FF0000"/>
                </a:solidFill>
              </a:rPr>
              <a:t>Agrément Président ou Trésorier d’ AAPPMA</a:t>
            </a:r>
            <a:br>
              <a:rPr lang="fr-FR" sz="2400" b="1" dirty="0">
                <a:solidFill>
                  <a:srgbClr val="FF0000"/>
                </a:solidFill>
              </a:rPr>
            </a:br>
            <a:br>
              <a:rPr lang="fr-FR" sz="2400" b="1" dirty="0">
                <a:solidFill>
                  <a:srgbClr val="FF0000"/>
                </a:solidFill>
              </a:rPr>
            </a:br>
            <a:r>
              <a:rPr lang="fr-FR" sz="2400" b="1" dirty="0">
                <a:solidFill>
                  <a:srgbClr val="FF0000"/>
                </a:solidFill>
              </a:rPr>
              <a:t>Garde pêche particulier </a:t>
            </a:r>
            <a:r>
              <a:rPr lang="fr-FR" sz="2400" b="1" dirty="0"/>
              <a:t>(exemple case sélectionner ci contre)</a:t>
            </a:r>
            <a:br>
              <a:rPr lang="fr-FR" sz="2400" b="1" dirty="0">
                <a:solidFill>
                  <a:srgbClr val="FF0000"/>
                </a:solidFill>
              </a:rPr>
            </a:br>
            <a:br>
              <a:rPr lang="fr-FR" sz="2400" b="1" dirty="0">
                <a:solidFill>
                  <a:srgbClr val="FF0000"/>
                </a:solidFill>
              </a:rPr>
            </a:br>
            <a:r>
              <a:rPr lang="fr-FR" sz="2400" b="1" dirty="0">
                <a:solidFill>
                  <a:srgbClr val="FF0000"/>
                </a:solidFill>
              </a:rPr>
              <a:t>Garde chasse particulier</a:t>
            </a:r>
            <a:br>
              <a:rPr lang="fr-FR" sz="2400" b="1" dirty="0">
                <a:solidFill>
                  <a:srgbClr val="FF0000"/>
                </a:solidFill>
              </a:rPr>
            </a:br>
            <a:br>
              <a:rPr lang="fr-FR" sz="2400" b="1" dirty="0">
                <a:solidFill>
                  <a:srgbClr val="FF0000"/>
                </a:solidFill>
              </a:rPr>
            </a:br>
            <a:r>
              <a:rPr lang="fr-FR" sz="2400" b="1" dirty="0">
                <a:solidFill>
                  <a:srgbClr val="FF0000"/>
                </a:solidFill>
              </a:rPr>
              <a:t>Piégeur</a:t>
            </a:r>
          </a:p>
        </p:txBody>
      </p:sp>
    </p:spTree>
    <p:extLst>
      <p:ext uri="{BB962C8B-B14F-4D97-AF65-F5344CB8AC3E}">
        <p14:creationId xmlns:p14="http://schemas.microsoft.com/office/powerpoint/2010/main" val="16396546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51BB2C-8E4E-617D-CDC2-0012D2480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E81785A4-C1BF-CE81-BE1E-9B0949D735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93" t="5198" r="6209"/>
          <a:stretch>
            <a:fillRect/>
          </a:stretch>
        </p:blipFill>
        <p:spPr>
          <a:xfrm>
            <a:off x="2914650" y="254560"/>
            <a:ext cx="7810500" cy="6348880"/>
          </a:xfrm>
          <a:prstGeom prst="rect">
            <a:avLst/>
          </a:prstGeom>
        </p:spPr>
      </p:pic>
      <p:sp>
        <p:nvSpPr>
          <p:cNvPr id="2" name="Titre 2">
            <a:extLst>
              <a:ext uri="{FF2B5EF4-FFF2-40B4-BE49-F238E27FC236}">
                <a16:creationId xmlns:a16="http://schemas.microsoft.com/office/drawing/2014/main" id="{94BE3E7E-F129-C1D7-3057-3E38774F04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0501" y="1685925"/>
            <a:ext cx="2152649" cy="661988"/>
          </a:xfrm>
        </p:spPr>
        <p:txBody>
          <a:bodyPr>
            <a:normAutofit fontScale="90000"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Compléter les formulaires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7C570285-307B-790D-6B8A-5814EF3B3F51}"/>
              </a:ext>
            </a:extLst>
          </p:cNvPr>
          <p:cNvSpPr txBox="1">
            <a:spLocks/>
          </p:cNvSpPr>
          <p:nvPr/>
        </p:nvSpPr>
        <p:spPr>
          <a:xfrm>
            <a:off x="104775" y="3667125"/>
            <a:ext cx="2724149" cy="6619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400" b="1" dirty="0">
                <a:solidFill>
                  <a:srgbClr val="FF0000"/>
                </a:solidFill>
              </a:rPr>
              <a:t>Plusieurs sélections de communes possibles</a:t>
            </a:r>
          </a:p>
        </p:txBody>
      </p:sp>
    </p:spTree>
    <p:extLst>
      <p:ext uri="{BB962C8B-B14F-4D97-AF65-F5344CB8AC3E}">
        <p14:creationId xmlns:p14="http://schemas.microsoft.com/office/powerpoint/2010/main" val="14670764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5C160E-2B5B-2D36-ECD1-F6D9B5C868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DDDFEC23-7F48-A73C-109F-92AF8FDEAC2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246" t="9847" r="23324" b="7973"/>
          <a:stretch>
            <a:fillRect/>
          </a:stretch>
        </p:blipFill>
        <p:spPr>
          <a:xfrm>
            <a:off x="3076574" y="809625"/>
            <a:ext cx="7943851" cy="4371976"/>
          </a:xfrm>
          <a:prstGeom prst="rect">
            <a:avLst/>
          </a:prstGeom>
        </p:spPr>
      </p:pic>
      <p:sp>
        <p:nvSpPr>
          <p:cNvPr id="2" name="Titre 2">
            <a:extLst>
              <a:ext uri="{FF2B5EF4-FFF2-40B4-BE49-F238E27FC236}">
                <a16:creationId xmlns:a16="http://schemas.microsoft.com/office/drawing/2014/main" id="{7955841D-945B-AD63-44D5-17D79C24B3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1951" y="2995613"/>
            <a:ext cx="2152649" cy="661988"/>
          </a:xfrm>
        </p:spPr>
        <p:txBody>
          <a:bodyPr>
            <a:normAutofit fontScale="90000"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Engagements du demandeur</a:t>
            </a:r>
            <a:br>
              <a:rPr lang="fr-FR" sz="2400" b="1" dirty="0">
                <a:solidFill>
                  <a:srgbClr val="FF0000"/>
                </a:solidFill>
              </a:rPr>
            </a:br>
            <a:br>
              <a:rPr lang="fr-FR" sz="2400" b="1" dirty="0">
                <a:solidFill>
                  <a:srgbClr val="FF0000"/>
                </a:solidFill>
              </a:rPr>
            </a:br>
            <a:endParaRPr lang="fr-F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65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838A8-6292-58BF-9909-FDC041FBEE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658C82F7-ADE3-C380-D9E2-3F02F5E3DD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83" b="3164"/>
          <a:stretch>
            <a:fillRect/>
          </a:stretch>
        </p:blipFill>
        <p:spPr>
          <a:xfrm>
            <a:off x="3218693" y="1266824"/>
            <a:ext cx="6896857" cy="539115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595FD32-C656-3373-67A0-7D80996448A2}"/>
              </a:ext>
            </a:extLst>
          </p:cNvPr>
          <p:cNvSpPr txBox="1"/>
          <p:nvPr/>
        </p:nvSpPr>
        <p:spPr>
          <a:xfrm>
            <a:off x="466725" y="83160"/>
            <a:ext cx="116014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/>
              <a:t>La démarche pour le tir des cormorans exige l’utilisation de France </a:t>
            </a:r>
            <a:r>
              <a:rPr lang="fr-FR" sz="2800" b="1" dirty="0" err="1"/>
              <a:t>connect</a:t>
            </a:r>
            <a:r>
              <a:rPr lang="fr-FR" sz="2800" b="1" dirty="0"/>
              <a:t>  :  </a:t>
            </a:r>
            <a:r>
              <a:rPr lang="fr-FR" sz="3200" b="1" dirty="0">
                <a:solidFill>
                  <a:srgbClr val="FF0000"/>
                </a:solidFill>
              </a:rPr>
              <a:t>franceconnect.gouv.fr</a:t>
            </a:r>
          </a:p>
        </p:txBody>
      </p:sp>
      <p:sp>
        <p:nvSpPr>
          <p:cNvPr id="6" name="Titre 4">
            <a:extLst>
              <a:ext uri="{FF2B5EF4-FFF2-40B4-BE49-F238E27FC236}">
                <a16:creationId xmlns:a16="http://schemas.microsoft.com/office/drawing/2014/main" id="{89B6BF35-9AE1-6163-0A66-176848F6F5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0025" y="3990974"/>
            <a:ext cx="3283171" cy="1171575"/>
          </a:xfrm>
        </p:spPr>
        <p:txBody>
          <a:bodyPr>
            <a:normAutofit/>
          </a:bodyPr>
          <a:lstStyle/>
          <a:p>
            <a:pPr algn="l"/>
            <a:r>
              <a:rPr lang="fr-FR" sz="3100" b="1" dirty="0">
                <a:solidFill>
                  <a:srgbClr val="FF0000"/>
                </a:solidFill>
              </a:rPr>
              <a:t>Vidéo de présentation</a:t>
            </a:r>
            <a:endParaRPr lang="fr-FR" sz="31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830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C88296-21EF-1842-E2A0-2AB7C1EE73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454569F-8F68-ED30-C258-129016D0E4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962" y="1388683"/>
            <a:ext cx="7309021" cy="482917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87FEA22-FADE-EBCF-B7D1-3C77DC7306BB}"/>
              </a:ext>
            </a:extLst>
          </p:cNvPr>
          <p:cNvSpPr txBox="1"/>
          <p:nvPr/>
        </p:nvSpPr>
        <p:spPr>
          <a:xfrm>
            <a:off x="994790" y="353108"/>
            <a:ext cx="5101209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000" b="1" dirty="0"/>
              <a:t>Créer votre compte via </a:t>
            </a:r>
            <a:r>
              <a:rPr lang="fr-FR" sz="2000" b="1" dirty="0" err="1"/>
              <a:t>FranceConnect</a:t>
            </a:r>
            <a:r>
              <a:rPr lang="fr-FR" sz="2000" b="1" dirty="0"/>
              <a:t> 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7699A438-9B68-E5EA-8B97-E429F702AD6F}"/>
              </a:ext>
            </a:extLst>
          </p:cNvPr>
          <p:cNvSpPr/>
          <p:nvPr/>
        </p:nvSpPr>
        <p:spPr>
          <a:xfrm>
            <a:off x="1819656" y="1280161"/>
            <a:ext cx="5239512" cy="43799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B9A397A-C046-9A8C-9572-3B1245C3182D}"/>
              </a:ext>
            </a:extLst>
          </p:cNvPr>
          <p:cNvSpPr txBox="1"/>
          <p:nvPr/>
        </p:nvSpPr>
        <p:spPr>
          <a:xfrm>
            <a:off x="8761095" y="1280161"/>
            <a:ext cx="26539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FF0000"/>
                </a:solidFill>
              </a:rPr>
              <a:t>Choisir le lien pour se connecter </a:t>
            </a:r>
          </a:p>
        </p:txBody>
      </p:sp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E7A91057-F84B-85DA-4931-2E7561315BDA}"/>
              </a:ext>
            </a:extLst>
          </p:cNvPr>
          <p:cNvCxnSpPr>
            <a:cxnSpLocks/>
          </p:cNvCxnSpPr>
          <p:nvPr/>
        </p:nvCxnSpPr>
        <p:spPr>
          <a:xfrm flipH="1">
            <a:off x="6953250" y="2609914"/>
            <a:ext cx="1807845" cy="53760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9DCA57D8-F597-0FC3-2385-61C924F478ED}"/>
              </a:ext>
            </a:extLst>
          </p:cNvPr>
          <p:cNvSpPr txBox="1"/>
          <p:nvPr/>
        </p:nvSpPr>
        <p:spPr>
          <a:xfrm>
            <a:off x="8827770" y="3684274"/>
            <a:ext cx="26539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FF0000"/>
                </a:solidFill>
              </a:rPr>
              <a:t>Suivre la démarche </a:t>
            </a:r>
          </a:p>
        </p:txBody>
      </p:sp>
    </p:spTree>
    <p:extLst>
      <p:ext uri="{BB962C8B-B14F-4D97-AF65-F5344CB8AC3E}">
        <p14:creationId xmlns:p14="http://schemas.microsoft.com/office/powerpoint/2010/main" val="3142200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D1CE4442-D1CA-CEAA-2313-C9F4317B48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52155" y="1160378"/>
            <a:ext cx="4301296" cy="5220707"/>
          </a:xfrm>
          <a:prstGeom prst="rect">
            <a:avLst/>
          </a:prstGeom>
        </p:spPr>
      </p:pic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886ECCF8-B6B4-C4D2-FD45-E46D464E657E}"/>
              </a:ext>
            </a:extLst>
          </p:cNvPr>
          <p:cNvSpPr/>
          <p:nvPr/>
        </p:nvSpPr>
        <p:spPr>
          <a:xfrm>
            <a:off x="885217" y="2110902"/>
            <a:ext cx="2153258" cy="2499198"/>
          </a:xfrm>
          <a:prstGeom prst="wedgeEllipse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TEST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C4962DF-0D48-B424-1778-6072DB0BB922}"/>
              </a:ext>
            </a:extLst>
          </p:cNvPr>
          <p:cNvSpPr txBox="1"/>
          <p:nvPr/>
        </p:nvSpPr>
        <p:spPr>
          <a:xfrm>
            <a:off x="466725" y="83160"/>
            <a:ext cx="1160145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dirty="0"/>
              <a:t>Comment effectuer sa demande d'autorisation de destruction le site :   </a:t>
            </a:r>
            <a:r>
              <a:rPr lang="fr-FR" sz="3200" dirty="0">
                <a:hlinkClick r:id="rId3"/>
              </a:rPr>
              <a:t>https://www.demarches-simplifiees.fr</a:t>
            </a:r>
            <a:r>
              <a:rPr lang="fr-FR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30891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D5120B-4CA9-699B-7280-170871872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081B8C6-C1DA-F925-B2EB-BEF0618CB9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4271" b="69149"/>
          <a:stretch>
            <a:fillRect/>
          </a:stretch>
        </p:blipFill>
        <p:spPr>
          <a:xfrm>
            <a:off x="601779" y="1254082"/>
            <a:ext cx="10369344" cy="77474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13FF923-D76A-B8EC-CB85-FECBC8E4CB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6165" y="1322303"/>
            <a:ext cx="6829633" cy="4979437"/>
          </a:xfrm>
          <a:prstGeom prst="rect">
            <a:avLst/>
          </a:prstGeom>
        </p:spPr>
      </p:pic>
      <p:sp>
        <p:nvSpPr>
          <p:cNvPr id="7" name="Titre 4">
            <a:extLst>
              <a:ext uri="{FF2B5EF4-FFF2-40B4-BE49-F238E27FC236}">
                <a16:creationId xmlns:a16="http://schemas.microsoft.com/office/drawing/2014/main" id="{CC5C47D0-39F4-3A36-9A5C-992E99249B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925" y="3390900"/>
            <a:ext cx="3962400" cy="1171575"/>
          </a:xfrm>
        </p:spPr>
        <p:txBody>
          <a:bodyPr>
            <a:normAutofit fontScale="90000"/>
          </a:bodyPr>
          <a:lstStyle/>
          <a:p>
            <a:pPr algn="l"/>
            <a:r>
              <a:rPr lang="fr-FR" sz="3100" b="1" dirty="0">
                <a:solidFill>
                  <a:srgbClr val="FF0000"/>
                </a:solidFill>
              </a:rPr>
              <a:t>Si vous avez déjà un compte </a:t>
            </a:r>
            <a:br>
              <a:rPr lang="fr-FR" sz="3100" b="1" dirty="0">
                <a:solidFill>
                  <a:srgbClr val="FF0000"/>
                </a:solidFill>
              </a:rPr>
            </a:br>
            <a:br>
              <a:rPr lang="fr-FR" sz="3100" b="1" dirty="0">
                <a:solidFill>
                  <a:srgbClr val="FF0000"/>
                </a:solidFill>
              </a:rPr>
            </a:br>
            <a:r>
              <a:rPr lang="fr-FR" sz="3100" b="1" dirty="0">
                <a:solidFill>
                  <a:srgbClr val="FF0000"/>
                </a:solidFill>
              </a:rPr>
              <a:t>Connectez vous</a:t>
            </a:r>
            <a:endParaRPr lang="fr-FR" sz="3100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EB33D63-72B8-C48D-248A-2208F662CF58}"/>
              </a:ext>
            </a:extLst>
          </p:cNvPr>
          <p:cNvSpPr txBox="1"/>
          <p:nvPr/>
        </p:nvSpPr>
        <p:spPr>
          <a:xfrm>
            <a:off x="466725" y="83160"/>
            <a:ext cx="1160145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dirty="0"/>
              <a:t>Comment effectuer sa demande d'autorisation de destruction le site :   </a:t>
            </a:r>
            <a:r>
              <a:rPr lang="fr-FR" sz="3200" dirty="0">
                <a:hlinkClick r:id="rId5"/>
              </a:rPr>
              <a:t>https://www.demarches-simplifiees.fr</a:t>
            </a:r>
            <a:r>
              <a:rPr lang="fr-FR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29392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4038BD-051B-12E0-9220-DC97D6066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B02B7293-D857-9B6C-B4C9-70387C0EF6C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051" r="11760" b="12122"/>
          <a:stretch>
            <a:fillRect/>
          </a:stretch>
        </p:blipFill>
        <p:spPr>
          <a:xfrm>
            <a:off x="4512705" y="900113"/>
            <a:ext cx="7555470" cy="5781674"/>
          </a:xfrm>
          <a:prstGeom prst="rect">
            <a:avLst/>
          </a:prstGeom>
        </p:spPr>
      </p:pic>
      <p:sp>
        <p:nvSpPr>
          <p:cNvPr id="2" name="Titre 4">
            <a:extLst>
              <a:ext uri="{FF2B5EF4-FFF2-40B4-BE49-F238E27FC236}">
                <a16:creationId xmlns:a16="http://schemas.microsoft.com/office/drawing/2014/main" id="{69BA02C0-241E-F035-E1D8-8A03C0FB9E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8973" y="4229100"/>
            <a:ext cx="3650102" cy="1171575"/>
          </a:xfrm>
        </p:spPr>
        <p:txBody>
          <a:bodyPr>
            <a:normAutofit fontScale="90000"/>
          </a:bodyPr>
          <a:lstStyle/>
          <a:p>
            <a:pPr algn="l"/>
            <a:r>
              <a:rPr lang="fr-FR" sz="3100" b="1" dirty="0">
                <a:solidFill>
                  <a:srgbClr val="FF0000"/>
                </a:solidFill>
              </a:rPr>
              <a:t>Possibilité qu’une personne disposant d’un compte </a:t>
            </a:r>
            <a:br>
              <a:rPr lang="fr-FR" sz="3100" b="1" dirty="0">
                <a:solidFill>
                  <a:srgbClr val="FF0000"/>
                </a:solidFill>
              </a:rPr>
            </a:br>
            <a:r>
              <a:rPr lang="fr-FR" sz="3100" b="1" dirty="0">
                <a:solidFill>
                  <a:srgbClr val="FF0000"/>
                </a:solidFill>
              </a:rPr>
              <a:t>fasse la démarche pour vous</a:t>
            </a:r>
            <a:br>
              <a:rPr lang="fr-FR" sz="3100" b="1" dirty="0">
                <a:solidFill>
                  <a:srgbClr val="FF0000"/>
                </a:solidFill>
              </a:rPr>
            </a:br>
            <a:br>
              <a:rPr lang="fr-FR" sz="3100" b="1" dirty="0">
                <a:solidFill>
                  <a:srgbClr val="FF0000"/>
                </a:solidFill>
              </a:rPr>
            </a:br>
            <a:br>
              <a:rPr lang="fr-FR" sz="3100" b="1" dirty="0">
                <a:solidFill>
                  <a:srgbClr val="FF0000"/>
                </a:solidFill>
              </a:rPr>
            </a:br>
            <a:r>
              <a:rPr lang="fr-FR" sz="1600" b="1" dirty="0">
                <a:solidFill>
                  <a:srgbClr val="FF0000"/>
                </a:solidFill>
              </a:rPr>
              <a:t>Voir exemple fin de dossier</a:t>
            </a:r>
            <a:endParaRPr lang="fr-FR" sz="1600" dirty="0">
              <a:solidFill>
                <a:srgbClr val="FF0000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7E3C8D4-73B9-F844-24F6-B3C68489BC8C}"/>
              </a:ext>
            </a:extLst>
          </p:cNvPr>
          <p:cNvSpPr txBox="1"/>
          <p:nvPr/>
        </p:nvSpPr>
        <p:spPr>
          <a:xfrm>
            <a:off x="466725" y="83160"/>
            <a:ext cx="1160145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dirty="0"/>
              <a:t>Comment effectuer sa demande d'autorisation de destruction le site :   </a:t>
            </a:r>
            <a:r>
              <a:rPr lang="fr-FR" sz="3200" dirty="0">
                <a:hlinkClick r:id="rId3"/>
              </a:rPr>
              <a:t>https://www.demarches-simplifiees.fr</a:t>
            </a:r>
            <a:r>
              <a:rPr lang="fr-FR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84341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D3418-297E-69B3-4E7D-3D97A2A45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4">
            <a:extLst>
              <a:ext uri="{FF2B5EF4-FFF2-40B4-BE49-F238E27FC236}">
                <a16:creationId xmlns:a16="http://schemas.microsoft.com/office/drawing/2014/main" id="{19F9A141-F897-3771-166F-5AE544F48A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5275" y="1175577"/>
            <a:ext cx="4620584" cy="708397"/>
          </a:xfrm>
        </p:spPr>
        <p:txBody>
          <a:bodyPr>
            <a:normAutofit/>
          </a:bodyPr>
          <a:lstStyle/>
          <a:p>
            <a:pPr algn="l"/>
            <a:r>
              <a:rPr lang="fr-FR" sz="3100" b="1" dirty="0"/>
              <a:t>Créer votre compte</a:t>
            </a:r>
            <a:endParaRPr lang="fr-FR" sz="31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E877914-3C3B-52F2-4FD9-9034733A92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551" t="1880" r="7475" b="2632"/>
          <a:stretch>
            <a:fillRect/>
          </a:stretch>
        </p:blipFill>
        <p:spPr>
          <a:xfrm>
            <a:off x="5657849" y="1139571"/>
            <a:ext cx="5967603" cy="514693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9A2E60C-E751-C15C-744D-DDD6C9E71341}"/>
              </a:ext>
            </a:extLst>
          </p:cNvPr>
          <p:cNvSpPr txBox="1"/>
          <p:nvPr/>
        </p:nvSpPr>
        <p:spPr>
          <a:xfrm>
            <a:off x="376046" y="2487787"/>
            <a:ext cx="3719703" cy="224676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« Se créer un compte via </a:t>
            </a:r>
            <a:r>
              <a:rPr lang="fr-FR" sz="2800" b="1" dirty="0" err="1">
                <a:solidFill>
                  <a:srgbClr val="FF0000"/>
                </a:solidFill>
              </a:rPr>
              <a:t>FranceConnect</a:t>
            </a:r>
            <a:r>
              <a:rPr lang="fr-FR" sz="2800" b="1" dirty="0">
                <a:solidFill>
                  <a:srgbClr val="FF0000"/>
                </a:solidFill>
              </a:rPr>
              <a:t> » si vous n’êtes pas déjà titulaire d’un compte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EF1400CC-7240-0C1F-3290-8388A6FF8A2B}"/>
              </a:ext>
            </a:extLst>
          </p:cNvPr>
          <p:cNvCxnSpPr>
            <a:cxnSpLocks/>
          </p:cNvCxnSpPr>
          <p:nvPr/>
        </p:nvCxnSpPr>
        <p:spPr>
          <a:xfrm flipV="1">
            <a:off x="4227493" y="2776680"/>
            <a:ext cx="1747727" cy="18451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9DFC7B98-9A60-2209-EF6E-CFA75598B362}"/>
              </a:ext>
            </a:extLst>
          </p:cNvPr>
          <p:cNvSpPr txBox="1"/>
          <p:nvPr/>
        </p:nvSpPr>
        <p:spPr>
          <a:xfrm>
            <a:off x="295275" y="98359"/>
            <a:ext cx="1160145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dirty="0"/>
              <a:t>Comment effectuer sa demande d'autorisation de destruction le site :   </a:t>
            </a:r>
            <a:r>
              <a:rPr lang="fr-FR" sz="3200" dirty="0">
                <a:hlinkClick r:id="rId3"/>
              </a:rPr>
              <a:t>https://www.demarches-simplifiees.fr</a:t>
            </a:r>
            <a:r>
              <a:rPr lang="fr-FR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44011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42D860-103D-CED1-80AD-9FD4BE15BE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CD29007-9432-5F9F-983E-D1B9ACFBFB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2791" y="289837"/>
            <a:ext cx="5325299" cy="6116401"/>
          </a:xfrm>
          <a:prstGeom prst="rect">
            <a:avLst/>
          </a:prstGeom>
        </p:spPr>
      </p:pic>
      <p:sp>
        <p:nvSpPr>
          <p:cNvPr id="2" name="Titre 2">
            <a:extLst>
              <a:ext uri="{FF2B5EF4-FFF2-40B4-BE49-F238E27FC236}">
                <a16:creationId xmlns:a16="http://schemas.microsoft.com/office/drawing/2014/main" id="{9B068035-D14B-E3B7-8DCF-AFC5067F5A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9551" y="2686050"/>
            <a:ext cx="3933824" cy="661988"/>
          </a:xfrm>
        </p:spPr>
        <p:txBody>
          <a:bodyPr>
            <a:norm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Compléter les formulaires</a:t>
            </a:r>
          </a:p>
        </p:txBody>
      </p:sp>
    </p:spTree>
    <p:extLst>
      <p:ext uri="{BB962C8B-B14F-4D97-AF65-F5344CB8AC3E}">
        <p14:creationId xmlns:p14="http://schemas.microsoft.com/office/powerpoint/2010/main" val="1599837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CDF447-068B-0FFD-CED4-252103FF75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CC360146-845B-AC60-41D9-F74109A24C9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8668" r="30521"/>
          <a:stretch>
            <a:fillRect/>
          </a:stretch>
        </p:blipFill>
        <p:spPr>
          <a:xfrm>
            <a:off x="2864768" y="359206"/>
            <a:ext cx="7241257" cy="6139587"/>
          </a:xfrm>
          <a:prstGeom prst="rect">
            <a:avLst/>
          </a:prstGeom>
        </p:spPr>
      </p:pic>
      <p:sp>
        <p:nvSpPr>
          <p:cNvPr id="2" name="Titre 2">
            <a:extLst>
              <a:ext uri="{FF2B5EF4-FFF2-40B4-BE49-F238E27FC236}">
                <a16:creationId xmlns:a16="http://schemas.microsoft.com/office/drawing/2014/main" id="{7062A9DD-1B5C-7A1E-BE24-70D4725E32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9551" y="2686050"/>
            <a:ext cx="3933824" cy="661988"/>
          </a:xfrm>
        </p:spPr>
        <p:txBody>
          <a:bodyPr>
            <a:norm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Compléter les formulaires</a:t>
            </a:r>
          </a:p>
        </p:txBody>
      </p:sp>
    </p:spTree>
    <p:extLst>
      <p:ext uri="{BB962C8B-B14F-4D97-AF65-F5344CB8AC3E}">
        <p14:creationId xmlns:p14="http://schemas.microsoft.com/office/powerpoint/2010/main" val="384529477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244</Words>
  <Application>Microsoft Office PowerPoint</Application>
  <PresentationFormat>Grand écran</PresentationFormat>
  <Paragraphs>22</Paragraphs>
  <Slides>12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12</vt:i4>
      </vt:variant>
    </vt:vector>
  </HeadingPairs>
  <TitlesOfParts>
    <vt:vector size="17" baseType="lpstr">
      <vt:lpstr>Aptos</vt:lpstr>
      <vt:lpstr>Aptos Display</vt:lpstr>
      <vt:lpstr>Arial</vt:lpstr>
      <vt:lpstr>Thème Office</vt:lpstr>
      <vt:lpstr>Conception personnalisée</vt:lpstr>
      <vt:lpstr>Demande d'autorisation individuelle de destruction du Grand Cormoran (Phalacrocorax carbosinensis) dans le département de la Somme au titre de la campagne 2026-2027 </vt:lpstr>
      <vt:lpstr>Vidéo de présentation</vt:lpstr>
      <vt:lpstr>Présentation PowerPoint</vt:lpstr>
      <vt:lpstr>Présentation PowerPoint</vt:lpstr>
      <vt:lpstr>Si vous avez déjà un compte   Connectez vous</vt:lpstr>
      <vt:lpstr>Possibilité qu’une personne disposant d’un compte  fasse la démarche pour vous   Voir exemple fin de dossier</vt:lpstr>
      <vt:lpstr>Créer votre compte</vt:lpstr>
      <vt:lpstr>Compléter les formulaires</vt:lpstr>
      <vt:lpstr>Compléter les formulaires</vt:lpstr>
      <vt:lpstr>Compléter les formulaires  A sélectionner la fonction  OFB  Lieutenants de louveterie  Agrément Président ou Trésorier d’ AAPPMA  Garde pêche particulier (exemple case sélectionner ci contre)  Garde chasse particulier  Piégeur</vt:lpstr>
      <vt:lpstr>Compléter les formulaires</vt:lpstr>
      <vt:lpstr>Engagements du demandeur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David Dufrene</dc:creator>
  <cp:lastModifiedBy>David Dufrene</cp:lastModifiedBy>
  <cp:revision>4</cp:revision>
  <dcterms:created xsi:type="dcterms:W3CDTF">2026-07-24T06:37:23Z</dcterms:created>
  <dcterms:modified xsi:type="dcterms:W3CDTF">2026-08-26T09:16:35Z</dcterms:modified>
</cp:coreProperties>
</file>